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0" r:id="rId25"/>
    <p:sldId id="291" r:id="rId26"/>
    <p:sldId id="292" r:id="rId27"/>
    <p:sldId id="279" r:id="rId28"/>
    <p:sldId id="280" r:id="rId29"/>
    <p:sldId id="286" r:id="rId30"/>
    <p:sldId id="287" r:id="rId31"/>
    <p:sldId id="288" r:id="rId32"/>
    <p:sldId id="289" r:id="rId33"/>
    <p:sldId id="281" r:id="rId34"/>
    <p:sldId id="283" r:id="rId35"/>
    <p:sldId id="284" r:id="rId36"/>
    <p:sldId id="285" r:id="rId37"/>
    <p:sldId id="282" r:id="rId38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EAEAEA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0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hteck 3073">
            <a:extLst>
              <a:ext uri="{FF2B5EF4-FFF2-40B4-BE49-F238E27FC236}">
                <a16:creationId xmlns:a16="http://schemas.microsoft.com/office/drawing/2014/main" id="{82191FB4-A2BB-4D94-B1DD-1B21420816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40963" name="Rechteck 3074">
            <a:extLst>
              <a:ext uri="{FF2B5EF4-FFF2-40B4-BE49-F238E27FC236}">
                <a16:creationId xmlns:a16="http://schemas.microsoft.com/office/drawing/2014/main" id="{A8288AEB-7E4B-4CF6-9462-8417A6EFB9F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de-DE" altLang="de-DE"/>
          </a:p>
        </p:txBody>
      </p:sp>
      <p:sp>
        <p:nvSpPr>
          <p:cNvPr id="40964" name="Rechteck 3075">
            <a:extLst>
              <a:ext uri="{FF2B5EF4-FFF2-40B4-BE49-F238E27FC236}">
                <a16:creationId xmlns:a16="http://schemas.microsoft.com/office/drawing/2014/main" id="{A79DB04F-6A4A-4950-BDAA-ACF1714C45C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hteck 3076">
            <a:extLst>
              <a:ext uri="{FF2B5EF4-FFF2-40B4-BE49-F238E27FC236}">
                <a16:creationId xmlns:a16="http://schemas.microsoft.com/office/drawing/2014/main" id="{6EBCB905-5A45-493B-81C7-4FBA8B8E5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0966" name="Rechteck 3077">
            <a:extLst>
              <a:ext uri="{FF2B5EF4-FFF2-40B4-BE49-F238E27FC236}">
                <a16:creationId xmlns:a16="http://schemas.microsoft.com/office/drawing/2014/main" id="{7C816082-5496-484D-93D8-FDEBFDF5EA9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3079" name="Rechteck 3078">
            <a:extLst>
              <a:ext uri="{FF2B5EF4-FFF2-40B4-BE49-F238E27FC236}">
                <a16:creationId xmlns:a16="http://schemas.microsoft.com/office/drawing/2014/main" id="{8A758273-20A8-4FCF-AB0A-FFA5110BC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B11F3F2B-BBA4-4B32-B290-00CD2737E8D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>
            <a:extLst>
              <a:ext uri="{FF2B5EF4-FFF2-40B4-BE49-F238E27FC236}">
                <a16:creationId xmlns:a16="http://schemas.microsoft.com/office/drawing/2014/main" id="{855F2C51-FD91-4E1E-A41E-DCE3AEF92C7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763" y="3276600"/>
            <a:ext cx="9137650" cy="152400"/>
            <a:chOff x="3" y="2064"/>
            <a:chExt cx="5756" cy="96"/>
          </a:xfrm>
        </p:grpSpPr>
        <p:sp>
          <p:nvSpPr>
            <p:cNvPr id="7" name="Rechteck 10">
              <a:extLst>
                <a:ext uri="{FF2B5EF4-FFF2-40B4-BE49-F238E27FC236}">
                  <a16:creationId xmlns:a16="http://schemas.microsoft.com/office/drawing/2014/main" id="{0B481471-7BDD-4934-A243-7F3923A669E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" y="2064"/>
              <a:ext cx="5756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" name="Rechteck 11">
              <a:extLst>
                <a:ext uri="{FF2B5EF4-FFF2-40B4-BE49-F238E27FC236}">
                  <a16:creationId xmlns:a16="http://schemas.microsoft.com/office/drawing/2014/main" id="{74FCA2F8-2D1E-4359-9A87-B8275072998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" y="2136"/>
              <a:ext cx="575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2049" name="Form 2048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50" name="Form 204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55" name="Form 205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057400"/>
            <a:ext cx="7772400" cy="1143000"/>
          </a:xfrm>
        </p:spPr>
        <p:txBody>
          <a:bodyPr anchor="b"/>
          <a:lstStyle>
            <a:lvl1pPr marL="0" indent="0" algn="ctr" eaLnBrk="0" fontAlgn="base" hangingPunct="0">
              <a:spcAft>
                <a:spcPct val="0"/>
              </a:spcAft>
              <a:buClr>
                <a:schemeClr val="tx2">
                  <a:alpha val="100000"/>
                </a:schemeClr>
              </a:buClr>
              <a:buSzPct val="75000"/>
              <a:buFont typeface="Monotype Sorts"/>
              <a:buNone/>
              <a:defRPr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056" name="Form 205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 eaLnBrk="0" fontAlgn="base" hangingPunct="0">
              <a:spcAft>
                <a:spcPct val="0"/>
              </a:spcAft>
              <a:buClr>
                <a:schemeClr val="tx2">
                  <a:alpha val="100000"/>
                </a:schemeClr>
              </a:buClr>
              <a:buSzPct val="75000"/>
              <a:buFont typeface="Monotype Sorts"/>
              <a:buNone/>
              <a:defRPr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Klicken Sie, um das Untertitelformat zu bearbeiten</a:t>
            </a:r>
          </a:p>
        </p:txBody>
      </p:sp>
      <p:sp>
        <p:nvSpPr>
          <p:cNvPr id="9" name="Rechteck 12">
            <a:extLst>
              <a:ext uri="{FF2B5EF4-FFF2-40B4-BE49-F238E27FC236}">
                <a16:creationId xmlns:a16="http://schemas.microsoft.com/office/drawing/2014/main" id="{103CC8D3-5B7A-4438-9352-EBC7ACFFCB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0" name="Rechteck 13">
            <a:extLst>
              <a:ext uri="{FF2B5EF4-FFF2-40B4-BE49-F238E27FC236}">
                <a16:creationId xmlns:a16="http://schemas.microsoft.com/office/drawing/2014/main" id="{967A1EF6-F84F-48EE-B18B-195988B9A6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1" name="Rechteck 14">
            <a:extLst>
              <a:ext uri="{FF2B5EF4-FFF2-40B4-BE49-F238E27FC236}">
                <a16:creationId xmlns:a16="http://schemas.microsoft.com/office/drawing/2014/main" id="{3380A155-4481-4239-AE54-515D02DD4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A034251E-CA8D-4F41-A0C3-9B5FFA1F92C5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17BEA784-5D7F-453E-9CC2-D2B0ED469F23}" type="datetime1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13" name="Rechteck 16">
            <a:extLst>
              <a:ext uri="{FF2B5EF4-FFF2-40B4-BE49-F238E27FC236}">
                <a16:creationId xmlns:a16="http://schemas.microsoft.com/office/drawing/2014/main" id="{CB49CF3F-7531-47C0-A28F-8085D90E6F57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CDCA0E50-424B-4DAA-9924-006067379C38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AFE0027-C3E1-4B24-AE19-691CAD70E39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0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3671739-C0F3-4ABB-8924-45E8F01B6D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128BD-AB96-4A17-979E-3CCFEEA415D5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5" name="Rechteck 1031">
            <a:extLst>
              <a:ext uri="{FF2B5EF4-FFF2-40B4-BE49-F238E27FC236}">
                <a16:creationId xmlns:a16="http://schemas.microsoft.com/office/drawing/2014/main" id="{65CC4508-00B3-415C-BFED-CB86B5899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0649FD4-5F1F-4563-AF8F-2345C9B3F3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83CAA-BBE3-4F82-925B-3BC3252C005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86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14509F8-7AA2-4632-9D01-728D43AB3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F478D-A7AB-4423-8284-A6090C9FCA47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5" name="Rechteck 1031">
            <a:extLst>
              <a:ext uri="{FF2B5EF4-FFF2-40B4-BE49-F238E27FC236}">
                <a16:creationId xmlns:a16="http://schemas.microsoft.com/office/drawing/2014/main" id="{DD99A9CD-EF27-4D5A-AA84-2D4A234DA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78D1FEA-FA9C-4873-8BD8-E6070EAA3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B3D1F-2D08-4763-9021-AD5BB00E22E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985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8481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0F93B77-89F3-4D85-9E9E-437077FA83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F3A88-7F49-4213-ADE7-6A808EC1C8FA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6" name="Rechteck 1031">
            <a:extLst>
              <a:ext uri="{FF2B5EF4-FFF2-40B4-BE49-F238E27FC236}">
                <a16:creationId xmlns:a16="http://schemas.microsoft.com/office/drawing/2014/main" id="{525CB9C5-F8B6-4BDB-B500-6032AA2FF6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DC33367-8F6F-4E5F-8856-D3997BFB1F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45946-BDBC-4F30-ACD0-FA961AF0A67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789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 anchor="ctr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FB9AF70-C3C1-46C4-A822-CE325ABBA4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3F9FD-4801-4BC2-BA2B-01888B1C033B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8" name="Rechteck 1031">
            <a:extLst>
              <a:ext uri="{FF2B5EF4-FFF2-40B4-BE49-F238E27FC236}">
                <a16:creationId xmlns:a16="http://schemas.microsoft.com/office/drawing/2014/main" id="{912E31AF-720E-4D36-9A65-E87EDDEDC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A8639EE-2377-4DB9-8459-35EAD0040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4CEF8-E730-4DBB-8180-54C8D99BB07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144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6CAAAAC-62C6-40F6-9BF7-8F76D906B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97910-7CE5-4093-BBAC-9C2C8655DE3B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4" name="Rechteck 1031">
            <a:extLst>
              <a:ext uri="{FF2B5EF4-FFF2-40B4-BE49-F238E27FC236}">
                <a16:creationId xmlns:a16="http://schemas.microsoft.com/office/drawing/2014/main" id="{20DC63FE-1B7C-4901-BB8F-A938252AF1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A170873-0BB4-4283-83A8-03F3381D1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0B922-0C2F-4590-9AB1-755CBB46AF6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590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A77DD5D-9071-4257-90CF-9479C0396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940B4-4505-49C9-A6FE-B65CF121EF20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3" name="Rechteck 1031">
            <a:extLst>
              <a:ext uri="{FF2B5EF4-FFF2-40B4-BE49-F238E27FC236}">
                <a16:creationId xmlns:a16="http://schemas.microsoft.com/office/drawing/2014/main" id="{03161D5E-EDDF-4E71-B778-BD2D39084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85CF797-D0BA-42C9-A771-42E50BED5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7E682-06F7-48F3-9C38-16B8913B7AA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633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F09DDBB-D4D2-48D8-9597-8464838C9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8B549-984F-4E24-B2BB-AF03FC5FF6A9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6" name="Rechteck 1031">
            <a:extLst>
              <a:ext uri="{FF2B5EF4-FFF2-40B4-BE49-F238E27FC236}">
                <a16:creationId xmlns:a16="http://schemas.microsoft.com/office/drawing/2014/main" id="{F6541D0E-6B2C-4DE4-9B34-A26519B96A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A26D2A0-2951-42C2-BECD-A2C6F3978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368DD-E68C-4925-BFE0-36343ADE814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270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319B71A-CA41-4299-B88A-CC0079637F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18C1A-DBEE-414C-BDDF-8BF82EE288CC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6" name="Rechteck 1031">
            <a:extLst>
              <a:ext uri="{FF2B5EF4-FFF2-40B4-BE49-F238E27FC236}">
                <a16:creationId xmlns:a16="http://schemas.microsoft.com/office/drawing/2014/main" id="{EEC96A41-7DCC-49A7-A617-02EE46B5F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1A4B03D-7671-40E2-BF91-35D9AE3A01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4D318-450E-4AA4-B267-8899774EA4A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340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9900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>
            <a:extLst>
              <a:ext uri="{FF2B5EF4-FFF2-40B4-BE49-F238E27FC236}">
                <a16:creationId xmlns:a16="http://schemas.microsoft.com/office/drawing/2014/main" id="{B2F76E1F-69B7-4FD2-8C23-DC72FB058AD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428750"/>
            <a:ext cx="9142413" cy="152400"/>
            <a:chOff x="0" y="900"/>
            <a:chExt cx="5759" cy="96"/>
          </a:xfrm>
        </p:grpSpPr>
        <p:sp>
          <p:nvSpPr>
            <p:cNvPr id="1032" name="Rechteck 1025">
              <a:extLst>
                <a:ext uri="{FF2B5EF4-FFF2-40B4-BE49-F238E27FC236}">
                  <a16:creationId xmlns:a16="http://schemas.microsoft.com/office/drawing/2014/main" id="{AA145871-6C9F-4364-85C3-47CF301EBC5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900"/>
              <a:ext cx="5759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" name="Rechteck 1026">
              <a:extLst>
                <a:ext uri="{FF2B5EF4-FFF2-40B4-BE49-F238E27FC236}">
                  <a16:creationId xmlns:a16="http://schemas.microsoft.com/office/drawing/2014/main" id="{6A04C951-0A8A-4EA6-89C0-8BEBC240849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972"/>
              <a:ext cx="5759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95FE8768-05F3-4C0A-BE2F-3A9A6DB38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30" name="Rechteck 1029">
            <a:extLst>
              <a:ext uri="{FF2B5EF4-FFF2-40B4-BE49-F238E27FC236}">
                <a16:creationId xmlns:a16="http://schemas.microsoft.com/office/drawing/2014/main" id="{8055F091-D5EC-424C-ACC5-FBEAA3ED9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84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1" name="Rechteck 1030">
            <a:extLst>
              <a:ext uri="{FF2B5EF4-FFF2-40B4-BE49-F238E27FC236}">
                <a16:creationId xmlns:a16="http://schemas.microsoft.com/office/drawing/2014/main" id="{45737BAA-F270-4446-B38E-09CC231AEB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DE008E2-5A8A-4FEB-AE68-750802D453B4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3" name="Rechteck 1031">
            <a:extLst>
              <a:ext uri="{FF2B5EF4-FFF2-40B4-BE49-F238E27FC236}">
                <a16:creationId xmlns:a16="http://schemas.microsoft.com/office/drawing/2014/main" id="{F08B8D12-F30F-4B14-8FA6-1E6CBCF63E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33" name="Rechteck 1032">
            <a:extLst>
              <a:ext uri="{FF2B5EF4-FFF2-40B4-BE49-F238E27FC236}">
                <a16:creationId xmlns:a16="http://schemas.microsoft.com/office/drawing/2014/main" id="{1AC092B1-9615-49EB-87A5-12E45AEEE0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4DA50-962E-48C7-AF59-8B64CACB2B4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rm 4096">
            <a:extLst>
              <a:ext uri="{FF2B5EF4-FFF2-40B4-BE49-F238E27FC236}">
                <a16:creationId xmlns:a16="http://schemas.microsoft.com/office/drawing/2014/main" id="{72F8825B-BD8F-4EE9-9AF0-044189EC93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  <a:noFill/>
        </p:spPr>
        <p:txBody>
          <a:bodyPr anchor="b"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Mikrobiologie 7</a:t>
            </a:r>
          </a:p>
        </p:txBody>
      </p:sp>
      <p:sp>
        <p:nvSpPr>
          <p:cNvPr id="4098" name="Form 4097">
            <a:extLst>
              <a:ext uri="{FF2B5EF4-FFF2-40B4-BE49-F238E27FC236}">
                <a16:creationId xmlns:a16="http://schemas.microsoft.com/office/drawing/2014/main" id="{5B0127DA-6A61-42BC-AE1F-9E4B6E86CD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962400"/>
            <a:ext cx="6400800" cy="1752600"/>
          </a:xfrm>
          <a:noFill/>
        </p:spPr>
        <p:txBody>
          <a:bodyPr/>
          <a:lstStyle/>
          <a:p>
            <a:pPr marL="0" indent="0" algn="ctr" defTabSz="914400"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de-DE" altLang="de-DE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Alexander Voigts Präsentation © 2000</a:t>
            </a:r>
          </a:p>
          <a:p>
            <a:pPr marL="0" indent="0" algn="ctr" defTabSz="914400"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de-DE" altLang="de-DE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dem Skript von Prof. Dr. Hartmann und Büchern u.a. vom Thieme - Verlag + W. Fritsche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topia Windows bee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  <p:bldP spid="409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orm 13312">
            <a:extLst>
              <a:ext uri="{FF2B5EF4-FFF2-40B4-BE49-F238E27FC236}">
                <a16:creationId xmlns:a16="http://schemas.microsoft.com/office/drawing/2014/main" id="{64727A18-40A8-4886-8AB2-ACF16F376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Der Quecksilber - Zyklus</a:t>
            </a:r>
          </a:p>
        </p:txBody>
      </p:sp>
      <p:pic>
        <p:nvPicPr>
          <p:cNvPr id="13314" name="Rechteck 13313">
            <a:extLst>
              <a:ext uri="{FF2B5EF4-FFF2-40B4-BE49-F238E27FC236}">
                <a16:creationId xmlns:a16="http://schemas.microsoft.com/office/drawing/2014/main" id="{2B351F80-B88A-4410-9146-2E9FC4C2142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689100"/>
            <a:ext cx="5972175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Rechteck 14336">
            <a:extLst>
              <a:ext uri="{FF2B5EF4-FFF2-40B4-BE49-F238E27FC236}">
                <a16:creationId xmlns:a16="http://schemas.microsoft.com/office/drawing/2014/main" id="{F56BA9CC-273D-4C5B-A304-9C5F768AEF1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hteck 14337">
            <a:extLst>
              <a:ext uri="{FF2B5EF4-FFF2-40B4-BE49-F238E27FC236}">
                <a16:creationId xmlns:a16="http://schemas.microsoft.com/office/drawing/2014/main" id="{D39CD2A8-9E9D-4316-9C1E-781F97427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971800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aze"/>
              </a:rPr>
              <a:t>Quecksilber ist giftig für Mikroorganismen. An der wirkung von quecksilber auf die enzyme sind schon Leute  gestorben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Rechteck 15360">
            <a:extLst>
              <a:ext uri="{FF2B5EF4-FFF2-40B4-BE49-F238E27FC236}">
                <a16:creationId xmlns:a16="http://schemas.microsoft.com/office/drawing/2014/main" id="{6CFA4028-AA3D-4FFE-ABC7-311B5C0654E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225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Rechteck 16384">
            <a:extLst>
              <a:ext uri="{FF2B5EF4-FFF2-40B4-BE49-F238E27FC236}">
                <a16:creationId xmlns:a16="http://schemas.microsoft.com/office/drawing/2014/main" id="{FA7A031B-8E50-41D5-819C-8BAC610359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57912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Form 16385">
            <a:extLst>
              <a:ext uri="{FF2B5EF4-FFF2-40B4-BE49-F238E27FC236}">
                <a16:creationId xmlns:a16="http://schemas.microsoft.com/office/drawing/2014/main" id="{EF3101F7-CC38-4376-AB32-1C8CA4212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marL="0" indent="0" defTabSz="914400"/>
            <a:b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de-DE" altLang="de-DE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Rechteck 17408">
            <a:extLst>
              <a:ext uri="{FF2B5EF4-FFF2-40B4-BE49-F238E27FC236}">
                <a16:creationId xmlns:a16="http://schemas.microsoft.com/office/drawing/2014/main" id="{86E14ED6-03DC-4660-A8A1-10BA342CA3B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8825"/>
            <a:ext cx="9142413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Form 17409">
            <a:extLst>
              <a:ext uri="{FF2B5EF4-FFF2-40B4-BE49-F238E27FC236}">
                <a16:creationId xmlns:a16="http://schemas.microsoft.com/office/drawing/2014/main" id="{CB644659-AFD8-4910-BD11-CE0301FBA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9. Boden - und Gewässer-mikrobiologie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Rechteck 18432">
            <a:extLst>
              <a:ext uri="{FF2B5EF4-FFF2-40B4-BE49-F238E27FC236}">
                <a16:creationId xmlns:a16="http://schemas.microsoft.com/office/drawing/2014/main" id="{2B91C8BC-FDAC-4309-B433-7CC1B135A77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788"/>
            <a:ext cx="9142413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Rechteck 19456">
            <a:extLst>
              <a:ext uri="{FF2B5EF4-FFF2-40B4-BE49-F238E27FC236}">
                <a16:creationId xmlns:a16="http://schemas.microsoft.com/office/drawing/2014/main" id="{B3340353-AC7F-4604-AFF9-E100F87C0AC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975"/>
            <a:ext cx="9142413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rm 20480">
            <a:extLst>
              <a:ext uri="{FF2B5EF4-FFF2-40B4-BE49-F238E27FC236}">
                <a16:creationId xmlns:a16="http://schemas.microsoft.com/office/drawing/2014/main" id="{2BC0FDE6-B86F-45DB-9A91-F1A1DAE6B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Humus</a:t>
            </a:r>
          </a:p>
        </p:txBody>
      </p:sp>
      <p:pic>
        <p:nvPicPr>
          <p:cNvPr id="20482" name="Rechteck 20481">
            <a:extLst>
              <a:ext uri="{FF2B5EF4-FFF2-40B4-BE49-F238E27FC236}">
                <a16:creationId xmlns:a16="http://schemas.microsoft.com/office/drawing/2014/main" id="{2C8AD138-F480-440F-B036-3163242E488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925"/>
            <a:ext cx="9142413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Rechteck 21504">
            <a:extLst>
              <a:ext uri="{FF2B5EF4-FFF2-40B4-BE49-F238E27FC236}">
                <a16:creationId xmlns:a16="http://schemas.microsoft.com/office/drawing/2014/main" id="{7ADD9746-24DF-4F13-9CBD-046F115511B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2588"/>
            <a:ext cx="9142413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Rechteck 22528">
            <a:extLst>
              <a:ext uri="{FF2B5EF4-FFF2-40B4-BE49-F238E27FC236}">
                <a16:creationId xmlns:a16="http://schemas.microsoft.com/office/drawing/2014/main" id="{44FFC1B2-0479-4AC3-B328-0BB907BE13F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38"/>
            <a:ext cx="9142413" cy="5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Rechteck 5120">
            <a:extLst>
              <a:ext uri="{FF2B5EF4-FFF2-40B4-BE49-F238E27FC236}">
                <a16:creationId xmlns:a16="http://schemas.microsoft.com/office/drawing/2014/main" id="{CDB66818-C212-441D-82E1-83B885614FB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0"/>
            <a:ext cx="56880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Rechteck 23552">
            <a:extLst>
              <a:ext uri="{FF2B5EF4-FFF2-40B4-BE49-F238E27FC236}">
                <a16:creationId xmlns:a16="http://schemas.microsoft.com/office/drawing/2014/main" id="{E4F5155B-FA61-4D37-95AD-AB9764A0D4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4700"/>
            <a:ext cx="9142413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rm 24576">
            <a:extLst>
              <a:ext uri="{FF2B5EF4-FFF2-40B4-BE49-F238E27FC236}">
                <a16:creationId xmlns:a16="http://schemas.microsoft.com/office/drawing/2014/main" id="{9A74E539-6953-4ABD-81E0-846D274FC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48600" cy="1143000"/>
          </a:xfrm>
          <a:noFill/>
        </p:spPr>
        <p:txBody>
          <a:bodyPr anchor="b"/>
          <a:lstStyle/>
          <a:p>
            <a:pPr marL="0" indent="0" defTabSz="914400"/>
            <a:r>
              <a:rPr lang="de-DE" altLang="de-DE" sz="36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9.1.2. Bestimmung von Mikro-organismen und mikrobieller Biomasse</a:t>
            </a:r>
          </a:p>
        </p:txBody>
      </p:sp>
      <p:pic>
        <p:nvPicPr>
          <p:cNvPr id="24578" name="Rechteck 24577">
            <a:extLst>
              <a:ext uri="{FF2B5EF4-FFF2-40B4-BE49-F238E27FC236}">
                <a16:creationId xmlns:a16="http://schemas.microsoft.com/office/drawing/2014/main" id="{7BF6C88D-84F0-44D9-8A40-D2A366702C6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1325"/>
            <a:ext cx="9142413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Rechteck 25600">
            <a:extLst>
              <a:ext uri="{FF2B5EF4-FFF2-40B4-BE49-F238E27FC236}">
                <a16:creationId xmlns:a16="http://schemas.microsoft.com/office/drawing/2014/main" id="{70F49C27-FE0F-4DE6-916E-BE6DA407616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475"/>
            <a:ext cx="9142413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Rechteck 26624">
            <a:extLst>
              <a:ext uri="{FF2B5EF4-FFF2-40B4-BE49-F238E27FC236}">
                <a16:creationId xmlns:a16="http://schemas.microsoft.com/office/drawing/2014/main" id="{AECEC48B-BEF7-46C6-8913-ECF38FF3902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475"/>
            <a:ext cx="91424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Rechteck 27648">
            <a:extLst>
              <a:ext uri="{FF2B5EF4-FFF2-40B4-BE49-F238E27FC236}">
                <a16:creationId xmlns:a16="http://schemas.microsoft.com/office/drawing/2014/main" id="{83FFF8A7-B877-490F-8BF6-093050896AC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88"/>
            <a:ext cx="853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Rechteck 28672">
            <a:extLst>
              <a:ext uri="{FF2B5EF4-FFF2-40B4-BE49-F238E27FC236}">
                <a16:creationId xmlns:a16="http://schemas.microsoft.com/office/drawing/2014/main" id="{D1F753AF-6469-4B28-AF9F-5EF9B83981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75"/>
            <a:ext cx="9142413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Rechteck 29696">
            <a:extLst>
              <a:ext uri="{FF2B5EF4-FFF2-40B4-BE49-F238E27FC236}">
                <a16:creationId xmlns:a16="http://schemas.microsoft.com/office/drawing/2014/main" id="{DE200D56-D837-4857-9E6D-367A64ED040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914241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Rechteck 30720">
            <a:extLst>
              <a:ext uri="{FF2B5EF4-FFF2-40B4-BE49-F238E27FC236}">
                <a16:creationId xmlns:a16="http://schemas.microsoft.com/office/drawing/2014/main" id="{6B14BEC6-AFBD-43A8-B957-FC5CBD2ED12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87312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Rechteck 31744">
            <a:extLst>
              <a:ext uri="{FF2B5EF4-FFF2-40B4-BE49-F238E27FC236}">
                <a16:creationId xmlns:a16="http://schemas.microsoft.com/office/drawing/2014/main" id="{E7EC3F47-1A53-4677-99F2-204FF521B73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91424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Form 31745">
            <a:extLst>
              <a:ext uri="{FF2B5EF4-FFF2-40B4-BE49-F238E27FC236}">
                <a16:creationId xmlns:a16="http://schemas.microsoft.com/office/drawing/2014/main" id="{9F229334-F618-4052-853D-8F9DB10B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DMSO - Reduktion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Rechteck 32768">
            <a:extLst>
              <a:ext uri="{FF2B5EF4-FFF2-40B4-BE49-F238E27FC236}">
                <a16:creationId xmlns:a16="http://schemas.microsoft.com/office/drawing/2014/main" id="{1C17FA5F-E7EB-4590-8A4C-7EFEDC0410B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-15875"/>
            <a:ext cx="8228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Rechteck 6144">
            <a:extLst>
              <a:ext uri="{FF2B5EF4-FFF2-40B4-BE49-F238E27FC236}">
                <a16:creationId xmlns:a16="http://schemas.microsoft.com/office/drawing/2014/main" id="{D1364F5B-78ED-42B4-AF16-841157D74B2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3338"/>
            <a:ext cx="7521575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Rechteck 33792">
            <a:extLst>
              <a:ext uri="{FF2B5EF4-FFF2-40B4-BE49-F238E27FC236}">
                <a16:creationId xmlns:a16="http://schemas.microsoft.com/office/drawing/2014/main" id="{85CA838B-E557-40C8-99CC-032FD80EFA9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475"/>
            <a:ext cx="9142413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Rechteck 34816">
            <a:extLst>
              <a:ext uri="{FF2B5EF4-FFF2-40B4-BE49-F238E27FC236}">
                <a16:creationId xmlns:a16="http://schemas.microsoft.com/office/drawing/2014/main" id="{77E63F01-243E-4014-AB71-0563B90B704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9142413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Rechteck 35840">
            <a:extLst>
              <a:ext uri="{FF2B5EF4-FFF2-40B4-BE49-F238E27FC236}">
                <a16:creationId xmlns:a16="http://schemas.microsoft.com/office/drawing/2014/main" id="{3A3E4E0B-B2A3-478F-86D0-F714079AFF2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450"/>
            <a:ext cx="9142413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rm 36864">
            <a:extLst>
              <a:ext uri="{FF2B5EF4-FFF2-40B4-BE49-F238E27FC236}">
                <a16:creationId xmlns:a16="http://schemas.microsoft.com/office/drawing/2014/main" id="{45980AFA-E814-450A-A558-8C20D5FD3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Argnin - Ammonifikation</a:t>
            </a:r>
          </a:p>
        </p:txBody>
      </p:sp>
      <p:pic>
        <p:nvPicPr>
          <p:cNvPr id="36866" name="Rechteck 36865">
            <a:extLst>
              <a:ext uri="{FF2B5EF4-FFF2-40B4-BE49-F238E27FC236}">
                <a16:creationId xmlns:a16="http://schemas.microsoft.com/office/drawing/2014/main" id="{20A058E7-7637-4E42-805E-5AA2FBAA6C4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6325"/>
            <a:ext cx="9142413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Rechteck 37888">
            <a:extLst>
              <a:ext uri="{FF2B5EF4-FFF2-40B4-BE49-F238E27FC236}">
                <a16:creationId xmlns:a16="http://schemas.microsoft.com/office/drawing/2014/main" id="{4E60786C-E27B-4509-9136-1908E6309E5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825"/>
            <a:ext cx="9142413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Rechteck 38912">
            <a:extLst>
              <a:ext uri="{FF2B5EF4-FFF2-40B4-BE49-F238E27FC236}">
                <a16:creationId xmlns:a16="http://schemas.microsoft.com/office/drawing/2014/main" id="{08D2A805-A672-4B02-AFA9-59F7ACB8AA6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"/>
            <a:ext cx="9142413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Rechteck 39936">
            <a:extLst>
              <a:ext uri="{FF2B5EF4-FFF2-40B4-BE49-F238E27FC236}">
                <a16:creationId xmlns:a16="http://schemas.microsoft.com/office/drawing/2014/main" id="{4158282B-9DB9-4D79-B61B-18D0B786D90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675"/>
            <a:ext cx="9142413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Rechteck 40960">
            <a:extLst>
              <a:ext uri="{FF2B5EF4-FFF2-40B4-BE49-F238E27FC236}">
                <a16:creationId xmlns:a16="http://schemas.microsoft.com/office/drawing/2014/main" id="{0A4BCB05-02FB-4CE7-8C31-9ED83CB2A2E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0"/>
            <a:ext cx="85026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Rechteck 7168">
            <a:extLst>
              <a:ext uri="{FF2B5EF4-FFF2-40B4-BE49-F238E27FC236}">
                <a16:creationId xmlns:a16="http://schemas.microsoft.com/office/drawing/2014/main" id="{1E039FBA-69B3-4C6F-8543-55E51D8CA1B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743075"/>
            <a:ext cx="7896225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Form 7169">
            <a:extLst>
              <a:ext uri="{FF2B5EF4-FFF2-40B4-BE49-F238E27FC236}">
                <a16:creationId xmlns:a16="http://schemas.microsoft.com/office/drawing/2014/main" id="{7ADE021D-16E0-46D3-8B38-489EF43F7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8.5. andere Cyclen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Rechteck 8192">
            <a:extLst>
              <a:ext uri="{FF2B5EF4-FFF2-40B4-BE49-F238E27FC236}">
                <a16:creationId xmlns:a16="http://schemas.microsoft.com/office/drawing/2014/main" id="{83D7F36A-06A1-4E92-BAE3-FF502DA09AD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7897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rm 9216">
            <a:extLst>
              <a:ext uri="{FF2B5EF4-FFF2-40B4-BE49-F238E27FC236}">
                <a16:creationId xmlns:a16="http://schemas.microsoft.com/office/drawing/2014/main" id="{F63A9A7F-2C55-4DB1-AED0-9B60C5B2E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Calcium</a:t>
            </a:r>
          </a:p>
        </p:txBody>
      </p:sp>
      <p:pic>
        <p:nvPicPr>
          <p:cNvPr id="8194" name="Rechteck 9217">
            <a:extLst>
              <a:ext uri="{FF2B5EF4-FFF2-40B4-BE49-F238E27FC236}">
                <a16:creationId xmlns:a16="http://schemas.microsoft.com/office/drawing/2014/main" id="{5BB060FB-5E31-4CE6-8029-E72B15DCB9B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5975"/>
            <a:ext cx="9142413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hteck 10240">
            <a:extLst>
              <a:ext uri="{FF2B5EF4-FFF2-40B4-BE49-F238E27FC236}">
                <a16:creationId xmlns:a16="http://schemas.microsoft.com/office/drawing/2014/main" id="{5CEE6907-DE35-47A7-B970-E3F0D9B48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81200"/>
            <a:ext cx="89900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aze"/>
              </a:rPr>
              <a:t>Die Enzymabbauer brauchen Kalzium.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aze"/>
              </a:rPr>
              <a:t>Sehr bekanntes vorkommen vonKalzium sind die White  cliffs  of  Dover, oder die Schwammstotzen in der schwäbische Alb.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aze"/>
              </a:rPr>
              <a:t>Der Gleichgewichtsprozess von Kalziumcarbonat  und Kalziumhydrogencar-bonat wird durch nitrifizierung und Denitrifizierung beeinflußt !</a:t>
            </a:r>
          </a:p>
        </p:txBody>
      </p:sp>
      <p:sp>
        <p:nvSpPr>
          <p:cNvPr id="10242" name="Form 10241">
            <a:extLst>
              <a:ext uri="{FF2B5EF4-FFF2-40B4-BE49-F238E27FC236}">
                <a16:creationId xmlns:a16="http://schemas.microsoft.com/office/drawing/2014/main" id="{78CC5899-AECC-4506-AC7D-BAD24CC9C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Amaze"/>
                <a:cs typeface="Arial" panose="020B0604020202020204" pitchFamily="34" charset="0"/>
              </a:rPr>
              <a:t>Kalzium</a:t>
            </a:r>
          </a:p>
        </p:txBody>
      </p:sp>
      <p:sp>
        <p:nvSpPr>
          <p:cNvPr id="10243" name="Würfel 10242">
            <a:extLst>
              <a:ext uri="{FF2B5EF4-FFF2-40B4-BE49-F238E27FC236}">
                <a16:creationId xmlns:a16="http://schemas.microsoft.com/office/drawing/2014/main" id="{C59C23C1-7906-4FDB-9372-D4DA2C277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5948363"/>
            <a:ext cx="1511300" cy="901700"/>
          </a:xfrm>
          <a:prstGeom prst="cube">
            <a:avLst>
              <a:gd name="adj" fmla="val 24995"/>
            </a:avLst>
          </a:prstGeom>
          <a:pattFill prst="pct70">
            <a:fgClr>
              <a:schemeClr val="tx1"/>
            </a:fgClr>
            <a:bgClr>
              <a:srgbClr val="EAEAEA"/>
            </a:bgClr>
          </a:patt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grpSp>
        <p:nvGrpSpPr>
          <p:cNvPr id="8009" name="Group 6">
            <a:extLst>
              <a:ext uri="{FF2B5EF4-FFF2-40B4-BE49-F238E27FC236}">
                <a16:creationId xmlns:a16="http://schemas.microsoft.com/office/drawing/2014/main" id="{1CF5DD4F-3A76-4ED5-B850-92192487F098}"/>
              </a:ext>
            </a:extLst>
          </p:cNvPr>
          <p:cNvGrpSpPr>
            <a:grpSpLocks/>
          </p:cNvGrpSpPr>
          <p:nvPr/>
        </p:nvGrpSpPr>
        <p:grpSpPr bwMode="auto">
          <a:xfrm>
            <a:off x="2139950" y="4197350"/>
            <a:ext cx="1517650" cy="603250"/>
            <a:chOff x="1348" y="2644"/>
            <a:chExt cx="956" cy="380"/>
          </a:xfrm>
        </p:grpSpPr>
        <p:sp>
          <p:nvSpPr>
            <p:cNvPr id="9228" name="Würfel 10243">
              <a:extLst>
                <a:ext uri="{FF2B5EF4-FFF2-40B4-BE49-F238E27FC236}">
                  <a16:creationId xmlns:a16="http://schemas.microsoft.com/office/drawing/2014/main" id="{E55210AC-BE7A-4AB6-B029-BCDCDA307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" y="2644"/>
              <a:ext cx="616" cy="376"/>
            </a:xfrm>
            <a:prstGeom prst="cube">
              <a:avLst>
                <a:gd name="adj" fmla="val 24995"/>
              </a:avLst>
            </a:prstGeom>
            <a:solidFill>
              <a:srgbClr val="99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0245" name="Rechteck 10244">
              <a:extLst>
                <a:ext uri="{FF2B5EF4-FFF2-40B4-BE49-F238E27FC236}">
                  <a16:creationId xmlns:a16="http://schemas.microsoft.com/office/drawing/2014/main" id="{EB189DD3-3BA5-478C-8419-002943945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736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HCl</a:t>
              </a:r>
            </a:p>
          </p:txBody>
        </p:sp>
      </p:grpSp>
      <p:sp>
        <p:nvSpPr>
          <p:cNvPr id="10247" name="Form 10246">
            <a:extLst>
              <a:ext uri="{FF2B5EF4-FFF2-40B4-BE49-F238E27FC236}">
                <a16:creationId xmlns:a16="http://schemas.microsoft.com/office/drawing/2014/main" id="{2531BA17-D238-45DC-AF0A-D418FD8625DA}"/>
              </a:ext>
            </a:extLst>
          </p:cNvPr>
          <p:cNvSpPr>
            <a:spLocks/>
          </p:cNvSpPr>
          <p:nvPr/>
        </p:nvSpPr>
        <p:spPr bwMode="auto">
          <a:xfrm>
            <a:off x="1555750" y="4722813"/>
            <a:ext cx="1189038" cy="1309687"/>
          </a:xfrm>
          <a:custGeom>
            <a:avLst/>
            <a:gdLst>
              <a:gd name="T0" fmla="*/ 295 w 749"/>
              <a:gd name="T1" fmla="*/ 68 h 825"/>
              <a:gd name="T2" fmla="*/ 287 w 749"/>
              <a:gd name="T3" fmla="*/ 207 h 825"/>
              <a:gd name="T4" fmla="*/ 261 w 749"/>
              <a:gd name="T5" fmla="*/ 320 h 825"/>
              <a:gd name="T6" fmla="*/ 208 w 749"/>
              <a:gd name="T7" fmla="*/ 389 h 825"/>
              <a:gd name="T8" fmla="*/ 182 w 749"/>
              <a:gd name="T9" fmla="*/ 424 h 825"/>
              <a:gd name="T10" fmla="*/ 130 w 749"/>
              <a:gd name="T11" fmla="*/ 468 h 825"/>
              <a:gd name="T12" fmla="*/ 78 w 749"/>
              <a:gd name="T13" fmla="*/ 503 h 825"/>
              <a:gd name="T14" fmla="*/ 34 w 749"/>
              <a:gd name="T15" fmla="*/ 555 h 825"/>
              <a:gd name="T16" fmla="*/ 8 w 749"/>
              <a:gd name="T17" fmla="*/ 607 h 825"/>
              <a:gd name="T18" fmla="*/ 0 w 749"/>
              <a:gd name="T19" fmla="*/ 685 h 825"/>
              <a:gd name="T20" fmla="*/ 26 w 749"/>
              <a:gd name="T21" fmla="*/ 737 h 825"/>
              <a:gd name="T22" fmla="*/ 87 w 749"/>
              <a:gd name="T23" fmla="*/ 755 h 825"/>
              <a:gd name="T24" fmla="*/ 139 w 749"/>
              <a:gd name="T25" fmla="*/ 763 h 825"/>
              <a:gd name="T26" fmla="*/ 208 w 749"/>
              <a:gd name="T27" fmla="*/ 781 h 825"/>
              <a:gd name="T28" fmla="*/ 269 w 749"/>
              <a:gd name="T29" fmla="*/ 790 h 825"/>
              <a:gd name="T30" fmla="*/ 321 w 749"/>
              <a:gd name="T31" fmla="*/ 798 h 825"/>
              <a:gd name="T32" fmla="*/ 530 w 749"/>
              <a:gd name="T33" fmla="*/ 824 h 825"/>
              <a:gd name="T34" fmla="*/ 591 w 749"/>
              <a:gd name="T35" fmla="*/ 824 h 825"/>
              <a:gd name="T36" fmla="*/ 643 w 749"/>
              <a:gd name="T37" fmla="*/ 816 h 825"/>
              <a:gd name="T38" fmla="*/ 704 w 749"/>
              <a:gd name="T39" fmla="*/ 781 h 825"/>
              <a:gd name="T40" fmla="*/ 739 w 749"/>
              <a:gd name="T41" fmla="*/ 729 h 825"/>
              <a:gd name="T42" fmla="*/ 748 w 749"/>
              <a:gd name="T43" fmla="*/ 685 h 825"/>
              <a:gd name="T44" fmla="*/ 713 w 749"/>
              <a:gd name="T45" fmla="*/ 642 h 825"/>
              <a:gd name="T46" fmla="*/ 652 w 749"/>
              <a:gd name="T47" fmla="*/ 581 h 825"/>
              <a:gd name="T48" fmla="*/ 608 w 749"/>
              <a:gd name="T49" fmla="*/ 520 h 825"/>
              <a:gd name="T50" fmla="*/ 574 w 749"/>
              <a:gd name="T51" fmla="*/ 468 h 825"/>
              <a:gd name="T52" fmla="*/ 548 w 749"/>
              <a:gd name="T53" fmla="*/ 363 h 825"/>
              <a:gd name="T54" fmla="*/ 539 w 749"/>
              <a:gd name="T55" fmla="*/ 294 h 825"/>
              <a:gd name="T56" fmla="*/ 539 w 749"/>
              <a:gd name="T57" fmla="*/ 250 h 825"/>
              <a:gd name="T58" fmla="*/ 539 w 749"/>
              <a:gd name="T59" fmla="*/ 198 h 825"/>
              <a:gd name="T60" fmla="*/ 530 w 749"/>
              <a:gd name="T61" fmla="*/ 137 h 825"/>
              <a:gd name="T62" fmla="*/ 513 w 749"/>
              <a:gd name="T63" fmla="*/ 68 h 825"/>
              <a:gd name="T64" fmla="*/ 426 w 749"/>
              <a:gd name="T65" fmla="*/ 42 h 825"/>
              <a:gd name="T66" fmla="*/ 268 w 749"/>
              <a:gd name="T67" fmla="*/ 0 h 825"/>
              <a:gd name="T68" fmla="*/ 268 w 749"/>
              <a:gd name="T69" fmla="*/ 0 h 8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49"/>
              <a:gd name="T106" fmla="*/ 0 h 825"/>
              <a:gd name="T107" fmla="*/ 0 w 749"/>
              <a:gd name="T108" fmla="*/ 0 h 82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49" h="825">
                <a:moveTo>
                  <a:pt x="268" y="0"/>
                </a:moveTo>
                <a:lnTo>
                  <a:pt x="295" y="68"/>
                </a:lnTo>
                <a:lnTo>
                  <a:pt x="295" y="102"/>
                </a:lnTo>
                <a:lnTo>
                  <a:pt x="287" y="207"/>
                </a:lnTo>
                <a:lnTo>
                  <a:pt x="278" y="294"/>
                </a:lnTo>
                <a:lnTo>
                  <a:pt x="261" y="320"/>
                </a:lnTo>
                <a:lnTo>
                  <a:pt x="243" y="355"/>
                </a:lnTo>
                <a:lnTo>
                  <a:pt x="208" y="389"/>
                </a:lnTo>
                <a:lnTo>
                  <a:pt x="200" y="407"/>
                </a:lnTo>
                <a:lnTo>
                  <a:pt x="182" y="424"/>
                </a:lnTo>
                <a:lnTo>
                  <a:pt x="156" y="442"/>
                </a:lnTo>
                <a:lnTo>
                  <a:pt x="130" y="468"/>
                </a:lnTo>
                <a:lnTo>
                  <a:pt x="104" y="485"/>
                </a:lnTo>
                <a:lnTo>
                  <a:pt x="78" y="503"/>
                </a:lnTo>
                <a:lnTo>
                  <a:pt x="52" y="537"/>
                </a:lnTo>
                <a:lnTo>
                  <a:pt x="34" y="555"/>
                </a:lnTo>
                <a:lnTo>
                  <a:pt x="26" y="581"/>
                </a:lnTo>
                <a:lnTo>
                  <a:pt x="8" y="607"/>
                </a:lnTo>
                <a:lnTo>
                  <a:pt x="0" y="642"/>
                </a:lnTo>
                <a:lnTo>
                  <a:pt x="0" y="685"/>
                </a:lnTo>
                <a:lnTo>
                  <a:pt x="8" y="711"/>
                </a:lnTo>
                <a:lnTo>
                  <a:pt x="26" y="737"/>
                </a:lnTo>
                <a:lnTo>
                  <a:pt x="61" y="746"/>
                </a:lnTo>
                <a:lnTo>
                  <a:pt x="87" y="755"/>
                </a:lnTo>
                <a:lnTo>
                  <a:pt x="121" y="763"/>
                </a:lnTo>
                <a:lnTo>
                  <a:pt x="139" y="763"/>
                </a:lnTo>
                <a:lnTo>
                  <a:pt x="182" y="772"/>
                </a:lnTo>
                <a:lnTo>
                  <a:pt x="208" y="781"/>
                </a:lnTo>
                <a:lnTo>
                  <a:pt x="243" y="790"/>
                </a:lnTo>
                <a:lnTo>
                  <a:pt x="269" y="790"/>
                </a:lnTo>
                <a:lnTo>
                  <a:pt x="287" y="798"/>
                </a:lnTo>
                <a:lnTo>
                  <a:pt x="321" y="798"/>
                </a:lnTo>
                <a:lnTo>
                  <a:pt x="426" y="816"/>
                </a:lnTo>
                <a:lnTo>
                  <a:pt x="530" y="824"/>
                </a:lnTo>
                <a:lnTo>
                  <a:pt x="548" y="824"/>
                </a:lnTo>
                <a:lnTo>
                  <a:pt x="591" y="824"/>
                </a:lnTo>
                <a:lnTo>
                  <a:pt x="617" y="824"/>
                </a:lnTo>
                <a:lnTo>
                  <a:pt x="643" y="816"/>
                </a:lnTo>
                <a:lnTo>
                  <a:pt x="669" y="807"/>
                </a:lnTo>
                <a:lnTo>
                  <a:pt x="704" y="781"/>
                </a:lnTo>
                <a:lnTo>
                  <a:pt x="721" y="755"/>
                </a:lnTo>
                <a:lnTo>
                  <a:pt x="739" y="729"/>
                </a:lnTo>
                <a:lnTo>
                  <a:pt x="739" y="703"/>
                </a:lnTo>
                <a:lnTo>
                  <a:pt x="748" y="685"/>
                </a:lnTo>
                <a:lnTo>
                  <a:pt x="730" y="668"/>
                </a:lnTo>
                <a:lnTo>
                  <a:pt x="713" y="642"/>
                </a:lnTo>
                <a:lnTo>
                  <a:pt x="678" y="607"/>
                </a:lnTo>
                <a:lnTo>
                  <a:pt x="652" y="581"/>
                </a:lnTo>
                <a:lnTo>
                  <a:pt x="643" y="563"/>
                </a:lnTo>
                <a:lnTo>
                  <a:pt x="608" y="520"/>
                </a:lnTo>
                <a:lnTo>
                  <a:pt x="582" y="503"/>
                </a:lnTo>
                <a:lnTo>
                  <a:pt x="574" y="468"/>
                </a:lnTo>
                <a:lnTo>
                  <a:pt x="556" y="381"/>
                </a:lnTo>
                <a:lnTo>
                  <a:pt x="548" y="363"/>
                </a:lnTo>
                <a:lnTo>
                  <a:pt x="548" y="329"/>
                </a:lnTo>
                <a:lnTo>
                  <a:pt x="539" y="294"/>
                </a:lnTo>
                <a:lnTo>
                  <a:pt x="539" y="268"/>
                </a:lnTo>
                <a:lnTo>
                  <a:pt x="539" y="250"/>
                </a:lnTo>
                <a:lnTo>
                  <a:pt x="539" y="216"/>
                </a:lnTo>
                <a:lnTo>
                  <a:pt x="539" y="198"/>
                </a:lnTo>
                <a:lnTo>
                  <a:pt x="530" y="163"/>
                </a:lnTo>
                <a:lnTo>
                  <a:pt x="530" y="137"/>
                </a:lnTo>
                <a:lnTo>
                  <a:pt x="521" y="102"/>
                </a:lnTo>
                <a:lnTo>
                  <a:pt x="513" y="68"/>
                </a:lnTo>
                <a:lnTo>
                  <a:pt x="513" y="50"/>
                </a:lnTo>
                <a:lnTo>
                  <a:pt x="426" y="42"/>
                </a:lnTo>
                <a:lnTo>
                  <a:pt x="400" y="33"/>
                </a:lnTo>
                <a:lnTo>
                  <a:pt x="268" y="0"/>
                </a:lnTo>
                <a:lnTo>
                  <a:pt x="217" y="15"/>
                </a:lnTo>
                <a:lnTo>
                  <a:pt x="268" y="0"/>
                </a:lnTo>
              </a:path>
            </a:pathLst>
          </a:custGeom>
          <a:pattFill prst="zigZag">
            <a:fgClr>
              <a:schemeClr val="tx1"/>
            </a:fgClr>
            <a:bgClr>
              <a:schemeClr val="tx2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grpSp>
        <p:nvGrpSpPr>
          <p:cNvPr id="3245" name="Group 13">
            <a:extLst>
              <a:ext uri="{FF2B5EF4-FFF2-40B4-BE49-F238E27FC236}">
                <a16:creationId xmlns:a16="http://schemas.microsoft.com/office/drawing/2014/main" id="{4D2C7D3A-1D02-4A8F-AF5D-AAC0754CA40D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5027613"/>
            <a:ext cx="1676400" cy="1219200"/>
            <a:chOff x="768" y="3167"/>
            <a:chExt cx="1056" cy="768"/>
          </a:xfrm>
        </p:grpSpPr>
        <p:sp>
          <p:nvSpPr>
            <p:cNvPr id="9223" name="Ellipse 10247">
              <a:extLst>
                <a:ext uri="{FF2B5EF4-FFF2-40B4-BE49-F238E27FC236}">
                  <a16:creationId xmlns:a16="http://schemas.microsoft.com/office/drawing/2014/main" id="{0F8EAADA-7CB7-4A1F-B01F-9C30FEBEA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455"/>
              <a:ext cx="240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9224" name="Ellipse 10248">
              <a:extLst>
                <a:ext uri="{FF2B5EF4-FFF2-40B4-BE49-F238E27FC236}">
                  <a16:creationId xmlns:a16="http://schemas.microsoft.com/office/drawing/2014/main" id="{10041762-CEE5-4F2D-85C1-425DC16AC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455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9225" name="Ellipse 10249">
              <a:extLst>
                <a:ext uri="{FF2B5EF4-FFF2-40B4-BE49-F238E27FC236}">
                  <a16:creationId xmlns:a16="http://schemas.microsoft.com/office/drawing/2014/main" id="{119966F4-7EC8-4B62-ABB0-F42838001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167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9226" name="Ellipse 10250">
              <a:extLst>
                <a:ext uri="{FF2B5EF4-FFF2-40B4-BE49-F238E27FC236}">
                  <a16:creationId xmlns:a16="http://schemas.microsoft.com/office/drawing/2014/main" id="{6E8D4499-26E3-4E41-A7EF-06EBA233D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167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9227" name="Ellipse 10251">
              <a:extLst>
                <a:ext uri="{FF2B5EF4-FFF2-40B4-BE49-F238E27FC236}">
                  <a16:creationId xmlns:a16="http://schemas.microsoft.com/office/drawing/2014/main" id="{A5E3E737-A8BD-4363-91D8-8C398A59B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743"/>
              <a:ext cx="240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utoUpdateAnimBg="0"/>
      <p:bldP spid="10243" grpId="0" animBg="1"/>
      <p:bldP spid="102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rm 11264">
            <a:extLst>
              <a:ext uri="{FF2B5EF4-FFF2-40B4-BE49-F238E27FC236}">
                <a16:creationId xmlns:a16="http://schemas.microsoft.com/office/drawing/2014/main" id="{A1F23828-C645-484D-A70F-0A8503D8A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Silicium</a:t>
            </a:r>
          </a:p>
        </p:txBody>
      </p:sp>
      <p:pic>
        <p:nvPicPr>
          <p:cNvPr id="11266" name="Rechteck 11265">
            <a:extLst>
              <a:ext uri="{FF2B5EF4-FFF2-40B4-BE49-F238E27FC236}">
                <a16:creationId xmlns:a16="http://schemas.microsoft.com/office/drawing/2014/main" id="{9E03FD2B-1FC1-472A-90DB-FAF29DE1B05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2413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rm 12288">
            <a:extLst>
              <a:ext uri="{FF2B5EF4-FFF2-40B4-BE49-F238E27FC236}">
                <a16:creationId xmlns:a16="http://schemas.microsoft.com/office/drawing/2014/main" id="{8314B4F7-E7CE-4F59-B263-BF90120B9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Amaze"/>
                <a:cs typeface="Arial" panose="020B0604020202020204" pitchFamily="34" charset="0"/>
              </a:rPr>
              <a:t>Silizium</a:t>
            </a:r>
          </a:p>
        </p:txBody>
      </p:sp>
      <p:sp>
        <p:nvSpPr>
          <p:cNvPr id="12290" name="Rechteck 12289">
            <a:extLst>
              <a:ext uri="{FF2B5EF4-FFF2-40B4-BE49-F238E27FC236}">
                <a16:creationId xmlns:a16="http://schemas.microsoft.com/office/drawing/2014/main" id="{A767C16B-42EF-4E6F-810F-75A391609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57400"/>
            <a:ext cx="81534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aze"/>
              </a:rPr>
              <a:t>Silizium, das sind Radiolarien und geometrische Gebilde , wie Raumschiffe .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aze"/>
              </a:rPr>
              <a:t>Ernst Häkel erforschte den einfluß des Silizium auf Alge + Pilze = Symbiose =&gt; Flechte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aze"/>
              </a:rPr>
              <a:t>Sie können Kieselsäure aus dem Stein lösen und es kommt zur Verwitterung.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aze"/>
              </a:rPr>
              <a:t>Kieselgur ist ein häufig benötigtes Labormaterial (Dünnschichtchromatografie)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Windows bee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utoUpdateAnimBg="0"/>
      <p:bldP spid="12290" grpId="0" autoUpdateAnimBg="0"/>
    </p:bldLst>
  </p:timing>
</p:sld>
</file>

<file path=ppt/theme/theme1.xml><?xml version="1.0" encoding="utf-8"?>
<a:theme xmlns:a="http://schemas.openxmlformats.org/drawingml/2006/main" name="Doppellinie">
  <a:themeElements>
    <a:clrScheme name="Doppellinie 1">
      <a:dk1>
        <a:srgbClr val="000000"/>
      </a:dk1>
      <a:lt1>
        <a:srgbClr val="FFFFFF"/>
      </a:lt1>
      <a:dk2>
        <a:srgbClr val="990066"/>
      </a:dk2>
      <a:lt2>
        <a:srgbClr val="00CCCC"/>
      </a:lt2>
      <a:accent1>
        <a:srgbClr val="D60093"/>
      </a:accent1>
      <a:accent2>
        <a:srgbClr val="FFFF66"/>
      </a:accent2>
      <a:accent3>
        <a:srgbClr val="CAAAB8"/>
      </a:accent3>
      <a:accent4>
        <a:srgbClr val="DADADA"/>
      </a:accent4>
      <a:accent5>
        <a:srgbClr val="E8AAC8"/>
      </a:accent5>
      <a:accent6>
        <a:srgbClr val="E7E75C"/>
      </a:accent6>
      <a:hlink>
        <a:srgbClr val="FF9933"/>
      </a:hlink>
      <a:folHlink>
        <a:srgbClr val="FFCCFF"/>
      </a:folHlink>
    </a:clrScheme>
    <a:fontScheme name="Doppellinie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  <a:cs typeface="Arial"/>
          </a:defRPr>
        </a:defPPr>
      </a:lstStyle>
    </a:lnDef>
  </a:objectDefaults>
  <a:extraClrSchemeLst>
    <a:extraClrScheme>
      <a:clrScheme name="Doppellinie 1">
        <a:dk1>
          <a:srgbClr val="000000"/>
        </a:dk1>
        <a:lt1>
          <a:srgbClr val="FFFFFF"/>
        </a:lt1>
        <a:dk2>
          <a:srgbClr val="990066"/>
        </a:dk2>
        <a:lt2>
          <a:srgbClr val="00CCCC"/>
        </a:lt2>
        <a:accent1>
          <a:srgbClr val="D60093"/>
        </a:accent1>
        <a:accent2>
          <a:srgbClr val="FFFF66"/>
        </a:accent2>
        <a:accent3>
          <a:srgbClr val="CAAAB8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ppellinie 2">
        <a:dk1>
          <a:srgbClr val="000000"/>
        </a:dk1>
        <a:lt1>
          <a:srgbClr val="FFFFCC"/>
        </a:lt1>
        <a:dk2>
          <a:srgbClr val="996600"/>
        </a:dk2>
        <a:lt2>
          <a:srgbClr val="FFFFCC"/>
        </a:lt2>
        <a:accent1>
          <a:srgbClr val="FFCC00"/>
        </a:accent1>
        <a:accent2>
          <a:srgbClr val="6666FF"/>
        </a:accent2>
        <a:accent3>
          <a:srgbClr val="FFFFE2"/>
        </a:accent3>
        <a:accent4>
          <a:srgbClr val="000000"/>
        </a:accent4>
        <a:accent5>
          <a:srgbClr val="FFE2AA"/>
        </a:accent5>
        <a:accent6>
          <a:srgbClr val="5C5CE7"/>
        </a:accent6>
        <a:hlink>
          <a:srgbClr val="9999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ppellini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C:\MSOffice\Vorlagen\Präsentationslayouts\Doppellinie.pot</Template>
  <TotalTime>1</TotalTime>
  <Words>171</Words>
  <Application>Microsoft Office PowerPoint</Application>
  <PresentationFormat>Bildschirmpräsentation (4:3)</PresentationFormat>
  <Paragraphs>24</Paragraphs>
  <Slides>37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8" baseType="lpstr">
      <vt:lpstr>Arial</vt:lpstr>
      <vt:lpstr>+mj-lt</vt:lpstr>
      <vt:lpstr>+mj-ea</vt:lpstr>
      <vt:lpstr>+mj-cs</vt:lpstr>
      <vt:lpstr>+mn-lt</vt:lpstr>
      <vt:lpstr>+mn-ea</vt:lpstr>
      <vt:lpstr>+mn-cs</vt:lpstr>
      <vt:lpstr>Monotype Sorts</vt:lpstr>
      <vt:lpstr>Times New Roman</vt:lpstr>
      <vt:lpstr>Amaze</vt:lpstr>
      <vt:lpstr>Doppellinie</vt:lpstr>
      <vt:lpstr>Mikrobiologie 7</vt:lpstr>
      <vt:lpstr>PowerPoint-Präsentation</vt:lpstr>
      <vt:lpstr>PowerPoint-Präsentation</vt:lpstr>
      <vt:lpstr>8.5. andere Cyclen</vt:lpstr>
      <vt:lpstr>PowerPoint-Präsentation</vt:lpstr>
      <vt:lpstr>Calcium</vt:lpstr>
      <vt:lpstr>Kalzium</vt:lpstr>
      <vt:lpstr>Silicium</vt:lpstr>
      <vt:lpstr>Silizium</vt:lpstr>
      <vt:lpstr>Der Quecksilber - Zyklus</vt:lpstr>
      <vt:lpstr>PowerPoint-Präsentation</vt:lpstr>
      <vt:lpstr>PowerPoint-Präsentation</vt:lpstr>
      <vt:lpstr> </vt:lpstr>
      <vt:lpstr>9. Boden - und Gewässer-mikrobiologie</vt:lpstr>
      <vt:lpstr>PowerPoint-Präsentation</vt:lpstr>
      <vt:lpstr>PowerPoint-Präsentation</vt:lpstr>
      <vt:lpstr>Humus</vt:lpstr>
      <vt:lpstr>PowerPoint-Präsentation</vt:lpstr>
      <vt:lpstr>PowerPoint-Präsentation</vt:lpstr>
      <vt:lpstr>PowerPoint-Präsentation</vt:lpstr>
      <vt:lpstr>9.1.2. Bestimmung von Mikro-organismen und mikrobieller Biomasse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DMSO - Reduktion</vt:lpstr>
      <vt:lpstr>PowerPoint-Präsentation</vt:lpstr>
      <vt:lpstr>PowerPoint-Präsentation</vt:lpstr>
      <vt:lpstr>PowerPoint-Präsentation</vt:lpstr>
      <vt:lpstr>PowerPoint-Präsentation</vt:lpstr>
      <vt:lpstr>Argnin - Ammonifikation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Mikrobiologie 7</dc:title>
  <dc:creator>Alexander Voigts</dc:creator>
  <cp:lastModifiedBy>Alexander Voigts</cp:lastModifiedBy>
  <cp:revision>9</cp:revision>
  <dcterms:created xsi:type="dcterms:W3CDTF">1995-05-28T16:12:40Z</dcterms:created>
  <dcterms:modified xsi:type="dcterms:W3CDTF">2020-01-26T11:31:59Z</dcterms:modified>
</cp:coreProperties>
</file>